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3" r:id="rId1"/>
  </p:sldMasterIdLst>
  <p:notesMasterIdLst>
    <p:notesMasterId r:id="rId2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66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68"/>
  </p:normalViewPr>
  <p:slideViewPr>
    <p:cSldViewPr>
      <p:cViewPr varScale="1">
        <p:scale>
          <a:sx n="105" d="100"/>
          <a:sy n="105" d="100"/>
        </p:scale>
        <p:origin x="1840" y="20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D48D7518-6608-4DED-B289-4FD115283CAD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DEDC2D6-E1E0-4F37-82D1-120A61304340}" type="slidenum">
              <a:rPr lang="ru-RU"/>
              <a:pPr/>
              <a:t>1</a:t>
            </a:fld>
            <a:endParaRPr lang="ru-RU"/>
          </a:p>
        </p:txBody>
      </p:sp>
      <p:sp>
        <p:nvSpPr>
          <p:cNvPr id="4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0626F18-145C-4F8C-9D3C-58D56361C231}" type="slidenum">
              <a:rPr lang="ru-RU"/>
              <a:pPr/>
              <a:t>10</a:t>
            </a:fld>
            <a:endParaRPr lang="ru-RU"/>
          </a:p>
        </p:txBody>
      </p:sp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157BDC3-5FC8-4A46-B70B-2947905469D3}" type="slidenum">
              <a:rPr lang="ru-RU"/>
              <a:pPr/>
              <a:t>11</a:t>
            </a:fld>
            <a:endParaRPr lang="ru-RU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4DB740D-42E7-43B8-8F00-9BD597C31221}" type="slidenum">
              <a:rPr lang="ru-RU"/>
              <a:pPr/>
              <a:t>12</a:t>
            </a:fld>
            <a:endParaRPr lang="ru-RU"/>
          </a:p>
        </p:txBody>
      </p:sp>
      <p:sp>
        <p:nvSpPr>
          <p:cNvPr id="34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F09DB18-4642-4CF2-8368-C87718F80283}" type="slidenum">
              <a:rPr lang="ru-RU"/>
              <a:pPr/>
              <a:t>13</a:t>
            </a:fld>
            <a:endParaRPr lang="ru-RU"/>
          </a:p>
        </p:txBody>
      </p:sp>
      <p:sp>
        <p:nvSpPr>
          <p:cNvPr id="3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FB3BB3E-E7A3-4CA0-8780-D7471A7D75DB}" type="slidenum">
              <a:rPr lang="ru-RU"/>
              <a:pPr/>
              <a:t>14</a:t>
            </a:fld>
            <a:endParaRPr lang="ru-RU"/>
          </a:p>
        </p:txBody>
      </p:sp>
      <p:sp>
        <p:nvSpPr>
          <p:cNvPr id="38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38988E8-55C7-4C85-84EB-10DCDA54D817}" type="slidenum">
              <a:rPr lang="ru-RU"/>
              <a:pPr/>
              <a:t>15</a:t>
            </a:fld>
            <a:endParaRPr lang="ru-RU"/>
          </a:p>
        </p:txBody>
      </p:sp>
      <p:sp>
        <p:nvSpPr>
          <p:cNvPr id="40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ADB09AE-AE6C-448C-ABEB-3D5A6CC5BE31}" type="slidenum">
              <a:rPr lang="ru-RU"/>
              <a:pPr/>
              <a:t>16</a:t>
            </a:fld>
            <a:endParaRPr lang="ru-RU"/>
          </a:p>
        </p:txBody>
      </p:sp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8EB821A-521F-47B9-AF91-E3E289CC5173}" type="slidenum">
              <a:rPr lang="ru-RU"/>
              <a:pPr/>
              <a:t>17</a:t>
            </a:fld>
            <a:endParaRPr lang="ru-RU"/>
          </a:p>
        </p:txBody>
      </p:sp>
      <p:sp>
        <p:nvSpPr>
          <p:cNvPr id="45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799244D-61CC-4B02-AA7C-4EBE86F732E0}" type="slidenum">
              <a:rPr lang="ru-RU"/>
              <a:pPr/>
              <a:t>18</a:t>
            </a:fld>
            <a:endParaRPr lang="ru-RU"/>
          </a:p>
        </p:txBody>
      </p:sp>
      <p:sp>
        <p:nvSpPr>
          <p:cNvPr id="47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DA50396-8A91-4B86-811B-D4CF4A88829C}" type="slidenum">
              <a:rPr lang="ru-RU"/>
              <a:pPr/>
              <a:t>19</a:t>
            </a:fld>
            <a:endParaRPr lang="ru-RU"/>
          </a:p>
        </p:txBody>
      </p:sp>
      <p:sp>
        <p:nvSpPr>
          <p:cNvPr id="49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376659F-79F7-4323-B3D6-E0E374EA808B}" type="slidenum">
              <a:rPr lang="ru-RU"/>
              <a:pPr/>
              <a:t>2</a:t>
            </a:fld>
            <a:endParaRPr lang="ru-RU"/>
          </a:p>
        </p:txBody>
      </p:sp>
      <p:sp>
        <p:nvSpPr>
          <p:cNvPr id="133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4CD9BDF-B138-450E-A738-F124C48B397D}" type="slidenum">
              <a:rPr lang="ru-RU"/>
              <a:pPr/>
              <a:t>3</a:t>
            </a:fld>
            <a:endParaRPr lang="ru-RU"/>
          </a:p>
        </p:txBody>
      </p:sp>
      <p:sp>
        <p:nvSpPr>
          <p:cNvPr id="15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C405AD2-1C05-44FC-93AE-3AFB6196F3A5}" type="slidenum">
              <a:rPr lang="ru-RU"/>
              <a:pPr/>
              <a:t>4</a:t>
            </a:fld>
            <a:endParaRPr lang="ru-RU"/>
          </a:p>
        </p:txBody>
      </p:sp>
      <p:sp>
        <p:nvSpPr>
          <p:cNvPr id="17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E18ADA4-E8BA-4E5D-AF60-C5E9C3283601}" type="slidenum">
              <a:rPr lang="ru-RU"/>
              <a:pPr/>
              <a:t>5</a:t>
            </a:fld>
            <a:endParaRPr lang="ru-RU"/>
          </a:p>
        </p:txBody>
      </p:sp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C18A40B-BF9B-4857-8B6A-E41AE1FB30DA}" type="slidenum">
              <a:rPr lang="ru-RU"/>
              <a:pPr/>
              <a:t>6</a:t>
            </a:fld>
            <a:endParaRPr lang="ru-RU"/>
          </a:p>
        </p:txBody>
      </p:sp>
      <p:sp>
        <p:nvSpPr>
          <p:cNvPr id="21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5FF28FD-4AA1-49F5-9537-8FA6E1122B46}" type="slidenum">
              <a:rPr lang="ru-RU"/>
              <a:pPr/>
              <a:t>7</a:t>
            </a:fld>
            <a:endParaRPr lang="ru-RU"/>
          </a:p>
        </p:txBody>
      </p:sp>
      <p:sp>
        <p:nvSpPr>
          <p:cNvPr id="23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2B6069A-09B1-484E-AEEC-13789E3997A6}" type="slidenum">
              <a:rPr lang="ru-RU"/>
              <a:pPr/>
              <a:t>8</a:t>
            </a:fld>
            <a:endParaRPr lang="ru-RU"/>
          </a:p>
        </p:txBody>
      </p:sp>
      <p:sp>
        <p:nvSpPr>
          <p:cNvPr id="25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1AEECB0-4654-4689-9436-0482B296E139}" type="slidenum">
              <a:rPr lang="ru-RU"/>
              <a:pPr/>
              <a:t>9</a:t>
            </a:fld>
            <a:endParaRPr lang="ru-RU"/>
          </a:p>
        </p:txBody>
      </p:sp>
      <p:sp>
        <p:nvSpPr>
          <p:cNvPr id="27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5800" y="1346947"/>
            <a:ext cx="7772400" cy="80683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85800" y="4282763"/>
            <a:ext cx="7772400" cy="80683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685800" y="1484779"/>
            <a:ext cx="7772400" cy="2743200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/>
          <p:cNvGrpSpPr>
            <a:grpSpLocks noChangeAspect="1"/>
          </p:cNvGrpSpPr>
          <p:nvPr/>
        </p:nvGrpSpPr>
        <p:grpSpPr>
          <a:xfrm>
            <a:off x="7234780" y="4107023"/>
            <a:ext cx="914400" cy="914400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8670" y="1432223"/>
            <a:ext cx="759333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6400" b="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02386" y="4389120"/>
            <a:ext cx="5918454" cy="1069848"/>
          </a:xfrm>
        </p:spPr>
        <p:txBody>
          <a:bodyPr>
            <a:normAutofit/>
          </a:bodyPr>
          <a:lstStyle>
            <a:lvl1pPr marL="0" indent="0" algn="l">
              <a:buNone/>
              <a:defRPr sz="18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12805" y="6272785"/>
            <a:ext cx="4745736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244280" y="4227195"/>
            <a:ext cx="895401" cy="640080"/>
          </a:xfrm>
        </p:spPr>
        <p:txBody>
          <a:bodyPr/>
          <a:lstStyle>
            <a:lvl1pPr>
              <a:defRPr sz="2800" b="1"/>
            </a:lvl1pPr>
          </a:lstStyle>
          <a:p>
            <a:fld id="{39EFDE48-5D7A-42A7-9770-D454ABBE46B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470143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8CE2C-20D3-4873-A60A-BF3B555DD54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55479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533400"/>
            <a:ext cx="1914525" cy="5638800"/>
          </a:xfrm>
        </p:spPr>
        <p:txBody>
          <a:bodyPr vert="eaVert"/>
          <a:lstStyle>
            <a:lvl1pPr>
              <a:defRPr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0100" y="533400"/>
            <a:ext cx="5629275" cy="56388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872F7-CFCF-40B1-9987-AAD8A841AF8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33903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6BB31-AE4B-49B9-978C-67DC4208DBD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37030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9144000" cy="1940010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5346" y="1225296"/>
            <a:ext cx="696087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6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4330" y="5020056"/>
            <a:ext cx="6789420" cy="1066800"/>
          </a:xfrm>
        </p:spPr>
        <p:txBody>
          <a:bodyPr anchor="t">
            <a:normAutofit/>
          </a:bodyPr>
          <a:lstStyle>
            <a:lvl1pPr marL="0" indent="0">
              <a:buNone/>
              <a:defRPr sz="1800" b="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45251" y="6272785"/>
            <a:ext cx="1983232" cy="365125"/>
          </a:xfrm>
        </p:spPr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636099" y="6272784"/>
            <a:ext cx="4745736" cy="365125"/>
          </a:xfrm>
        </p:spPr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ru-RU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633862" y="2430623"/>
            <a:ext cx="914400" cy="914400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450" y="2508607"/>
            <a:ext cx="891224" cy="720332"/>
          </a:xfrm>
        </p:spPr>
        <p:txBody>
          <a:bodyPr/>
          <a:lstStyle>
            <a:lvl1pPr>
              <a:defRPr sz="2800"/>
            </a:lvl1pPr>
          </a:lstStyle>
          <a:p>
            <a:fld id="{026F62BD-C23D-4491-8B94-D585789E1F1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66658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60"/>
            <a:ext cx="365760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92218" y="2194560"/>
            <a:ext cx="365760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980FC-68DE-42DD-B3B8-CDB65D096F8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45060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048256"/>
            <a:ext cx="365760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2743200"/>
            <a:ext cx="365760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20793" y="2048256"/>
            <a:ext cx="365760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20793" y="2743200"/>
            <a:ext cx="365760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A3642-D9F7-4C4A-9C82-5369C36BEBC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10033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B71F5-32AA-490B-B7D2-628FF69EBB6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07019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9FA66-693A-481E-A9A6-A9446A8C240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22681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6227806" y="1"/>
            <a:ext cx="2916194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12230" y="685800"/>
            <a:ext cx="2400300" cy="1737360"/>
          </a:xfrm>
        </p:spPr>
        <p:txBody>
          <a:bodyPr anchor="b">
            <a:normAutofit/>
          </a:bodyPr>
          <a:lstStyle>
            <a:lvl1pPr>
              <a:defRPr sz="2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685800"/>
            <a:ext cx="5033772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12230" y="2423160"/>
            <a:ext cx="24003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35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8522664" y="6255258"/>
            <a:ext cx="393192" cy="393192"/>
            <a:chOff x="8532189" y="5068824"/>
            <a:chExt cx="393192" cy="393192"/>
          </a:xfrm>
        </p:grpSpPr>
        <p:sp>
          <p:nvSpPr>
            <p:cNvPr id="13" name="Oval 12"/>
            <p:cNvSpPr>
              <a:spLocks noChangeAspect="1"/>
            </p:cNvSpPr>
            <p:nvPr/>
          </p:nvSpPr>
          <p:spPr>
            <a:xfrm>
              <a:off x="8532189" y="5068824"/>
              <a:ext cx="393192" cy="39319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4" name="Oval 13"/>
            <p:cNvSpPr>
              <a:spLocks noChangeAspect="1"/>
            </p:cNvSpPr>
            <p:nvPr/>
          </p:nvSpPr>
          <p:spPr>
            <a:xfrm>
              <a:off x="8568766" y="5105400"/>
              <a:ext cx="320039" cy="320040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B0510-1BD1-439C-A160-F03B314203A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6771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6227806" y="1"/>
            <a:ext cx="2916194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12230" y="685800"/>
            <a:ext cx="2400300" cy="1737360"/>
          </a:xfrm>
        </p:spPr>
        <p:txBody>
          <a:bodyPr anchor="b">
            <a:normAutofit/>
          </a:bodyPr>
          <a:lstStyle>
            <a:lvl1pPr>
              <a:defRPr sz="2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227805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12230" y="2423160"/>
            <a:ext cx="24003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35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8522664" y="6255258"/>
            <a:ext cx="393192" cy="393192"/>
            <a:chOff x="8532189" y="5068824"/>
            <a:chExt cx="393192" cy="393192"/>
          </a:xfrm>
        </p:grpSpPr>
        <p:sp>
          <p:nvSpPr>
            <p:cNvPr id="13" name="Oval 12"/>
            <p:cNvSpPr>
              <a:spLocks noChangeAspect="1"/>
            </p:cNvSpPr>
            <p:nvPr/>
          </p:nvSpPr>
          <p:spPr>
            <a:xfrm>
              <a:off x="8532189" y="5068824"/>
              <a:ext cx="393192" cy="39319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4" name="Oval 13"/>
            <p:cNvSpPr>
              <a:spLocks noChangeAspect="1"/>
            </p:cNvSpPr>
            <p:nvPr/>
          </p:nvSpPr>
          <p:spPr>
            <a:xfrm>
              <a:off x="8568766" y="5105400"/>
              <a:ext cx="320039" cy="320040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8A61B-0F5E-4400-B0E7-D6E0C3E1893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81242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8522664" y="6255258"/>
            <a:ext cx="393192" cy="393192"/>
            <a:chOff x="8532189" y="5068824"/>
            <a:chExt cx="393192" cy="393192"/>
          </a:xfrm>
        </p:grpSpPr>
        <p:sp>
          <p:nvSpPr>
            <p:cNvPr id="8" name="Oval 7"/>
            <p:cNvSpPr>
              <a:spLocks noChangeAspect="1"/>
            </p:cNvSpPr>
            <p:nvPr/>
          </p:nvSpPr>
          <p:spPr>
            <a:xfrm>
              <a:off x="8532189" y="5068824"/>
              <a:ext cx="393192" cy="393192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9" name="Oval 8"/>
            <p:cNvSpPr>
              <a:spLocks noChangeAspect="1"/>
            </p:cNvSpPr>
            <p:nvPr/>
          </p:nvSpPr>
          <p:spPr>
            <a:xfrm>
              <a:off x="8568766" y="5105400"/>
              <a:ext cx="320039" cy="320040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0" y="484632"/>
            <a:ext cx="7772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21408"/>
            <a:ext cx="7772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2368" y="6272785"/>
            <a:ext cx="24551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272785"/>
            <a:ext cx="474573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83346" y="6272785"/>
            <a:ext cx="4800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 b="1" spc="-70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47BACC27-734B-45B5-84C6-2A61C9C7E0B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82726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4" r:id="rId1"/>
    <p:sldLayoutId id="2147483725" r:id="rId2"/>
    <p:sldLayoutId id="2147483726" r:id="rId3"/>
    <p:sldLayoutId id="2147483727" r:id="rId4"/>
    <p:sldLayoutId id="2147483728" r:id="rId5"/>
    <p:sldLayoutId id="2147483729" r:id="rId6"/>
    <p:sldLayoutId id="2147483730" r:id="rId7"/>
    <p:sldLayoutId id="2147483731" r:id="rId8"/>
    <p:sldLayoutId id="2147483732" r:id="rId9"/>
    <p:sldLayoutId id="2147483733" r:id="rId10"/>
    <p:sldLayoutId id="2147483734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200" b="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88670" y="1110054"/>
            <a:ext cx="4918956" cy="4580300"/>
          </a:xfrm>
        </p:spPr>
        <p:txBody>
          <a:bodyPr>
            <a:normAutofit/>
          </a:bodyPr>
          <a:lstStyle/>
          <a:p>
            <a:pPr algn="r"/>
            <a:r>
              <a:rPr lang="ru-RU" sz="3100"/>
              <a:t>Семейное право, право интеллектуальной собственности,</a:t>
            </a:r>
            <a:br>
              <a:rPr lang="ru-RU" sz="3100"/>
            </a:br>
            <a:endParaRPr lang="ru-RU" sz="310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068960" y="1678210"/>
            <a:ext cx="2241755" cy="3443988"/>
          </a:xfrm>
        </p:spPr>
        <p:txBody>
          <a:bodyPr anchor="ctr">
            <a:normAutofit/>
          </a:bodyPr>
          <a:lstStyle/>
          <a:p>
            <a:endParaRPr lang="ru-RU" sz="170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>
                <a:solidFill>
                  <a:srgbClr val="000066"/>
                </a:solidFill>
              </a:rPr>
              <a:t>Режим имущества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412875"/>
            <a:ext cx="9144000" cy="5445125"/>
          </a:xfrm>
        </p:spPr>
        <p:txBody>
          <a:bodyPr/>
          <a:lstStyle/>
          <a:p>
            <a:r>
              <a:rPr lang="ru-RU" sz="2400">
                <a:solidFill>
                  <a:srgbClr val="000066"/>
                </a:solidFill>
                <a:effectLst/>
              </a:rPr>
              <a:t>Общим имуществом супругов являются также приобретенные за счет общих доходов супругов движимые и недвижимые вещи, ценные бумаги, паи, вклады, доли в капитале, внесенные в кредитные учреждения или в иные коммерческие организации, и любое другое нажитое супругами в период брака имущество независимо от того, на имя кого из супругов оно приобретено либо на имя кого или кем из супругов внесены денежные средства. </a:t>
            </a:r>
          </a:p>
          <a:p>
            <a:r>
              <a:rPr lang="ru-RU" sz="2400">
                <a:solidFill>
                  <a:srgbClr val="000066"/>
                </a:solidFill>
                <a:effectLst/>
              </a:rPr>
              <a:t>Право на общее имущество супругов принадлежит также супругу, который в период брака осуществлял ведение домашнего хозяйства, уход за детьми или по другим уважительным причинам не имел самостоятельного дохода. </a:t>
            </a:r>
          </a:p>
          <a:p>
            <a:endParaRPr lang="ru-RU" sz="2400">
              <a:solidFill>
                <a:srgbClr val="000066"/>
              </a:solidFill>
              <a:effectLst/>
            </a:endParaRPr>
          </a:p>
          <a:p>
            <a:pPr algn="just"/>
            <a:endParaRPr lang="ru-RU" sz="2400">
              <a:solidFill>
                <a:srgbClr val="000066"/>
              </a:solidFill>
              <a:effectLst/>
            </a:endParaRPr>
          </a:p>
          <a:p>
            <a:pPr>
              <a:lnSpc>
                <a:spcPct val="80000"/>
              </a:lnSpc>
            </a:pPr>
            <a:endParaRPr lang="ru-RU" sz="240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>
                <a:solidFill>
                  <a:srgbClr val="000066"/>
                </a:solidFill>
              </a:rPr>
              <a:t>Режим имущества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ru-RU" sz="2400">
                <a:solidFill>
                  <a:srgbClr val="000066"/>
                </a:solidFill>
                <a:effectLst/>
              </a:rPr>
              <a:t>Имущество, принадлежавшее каждому из супругов до вступления в брак, а также имущество, полученное одним из супругов во время брака в дар, в порядке наследования или по иным безвозмездным сделкам (имущество каждого из супругов), является его собственностью. Вещи индивидуального пользования (одежда, обувь и другие), за исключением драгоценностей и других предметов роскоши, хотя и приобретенные в период брака за счет общих средств супругов, признаются собственностью того супруга, который ими пользовался.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>
                <a:solidFill>
                  <a:srgbClr val="000066"/>
                </a:solidFill>
                <a:effectLst/>
              </a:rPr>
              <a:t>Брачный договор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412875"/>
            <a:ext cx="8229600" cy="5445125"/>
          </a:xfrm>
        </p:spPr>
        <p:txBody>
          <a:bodyPr/>
          <a:lstStyle/>
          <a:p>
            <a:pPr>
              <a:lnSpc>
                <a:spcPct val="90000"/>
              </a:lnSpc>
            </a:pPr>
            <a:endParaRPr lang="ru-RU" sz="2400">
              <a:effectLst/>
            </a:endParaRPr>
          </a:p>
          <a:p>
            <a:r>
              <a:rPr lang="ru-RU" sz="2400">
                <a:solidFill>
                  <a:srgbClr val="000066"/>
                </a:solidFill>
                <a:effectLst/>
              </a:rPr>
              <a:t>Брачным договором признается соглашение лиц, вступающих в брак, или соглашение супругов, определяющее имущественные права и обязанности супругов в браке и(или) в случае его расторжения. Брачный договор может быть заключен как до государственной регистрации заключения брака, так и в любое время в период брака. Брачный договор, заключенный до государственной регистрации заключения брака, вступает в силу со дня государственной регистрации заключения брака. Брачный договор заключается в письменной форме и подлежит нотариальному удостоверению.</a:t>
            </a:r>
            <a:r>
              <a:rPr lang="ru-RU" sz="2400">
                <a:effectLst/>
              </a:rPr>
              <a:t> </a:t>
            </a:r>
          </a:p>
          <a:p>
            <a:endParaRPr lang="ru-RU" sz="240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96975"/>
          </a:xfrm>
        </p:spPr>
        <p:txBody>
          <a:bodyPr/>
          <a:lstStyle/>
          <a:p>
            <a:r>
              <a:rPr lang="ru-RU" sz="4000">
                <a:solidFill>
                  <a:srgbClr val="000066"/>
                </a:solidFill>
              </a:rPr>
              <a:t>Права и обязанности родителей и детей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268413"/>
            <a:ext cx="8229600" cy="5589587"/>
          </a:xfrm>
        </p:spPr>
        <p:txBody>
          <a:bodyPr/>
          <a:lstStyle/>
          <a:p>
            <a:pPr>
              <a:lnSpc>
                <a:spcPct val="80000"/>
              </a:lnSpc>
            </a:pPr>
            <a:endParaRPr lang="ru-RU" sz="1800">
              <a:effectLst/>
            </a:endParaRPr>
          </a:p>
          <a:p>
            <a:pPr>
              <a:lnSpc>
                <a:spcPct val="80000"/>
              </a:lnSpc>
            </a:pPr>
            <a:r>
              <a:rPr lang="ru-RU" sz="1800" b="1">
                <a:solidFill>
                  <a:srgbClr val="000066"/>
                </a:solidFill>
                <a:effectLst/>
              </a:rPr>
              <a:t>Права и обязанности родителей и детей основываются на происхождении детей, удостоверенном в установленном законом порядке. </a:t>
            </a:r>
          </a:p>
          <a:p>
            <a:pPr>
              <a:lnSpc>
                <a:spcPct val="80000"/>
              </a:lnSpc>
            </a:pPr>
            <a:r>
              <a:rPr lang="ru-RU" sz="1800" b="1">
                <a:solidFill>
                  <a:srgbClr val="000066"/>
                </a:solidFill>
                <a:effectLst/>
              </a:rPr>
              <a:t>Происхождение ребенка от матери (материнство) устанавливается на основании документов, подтверждающих рождение ребенка матерью в медицинском учреждении, а в случае рождения ребенка вне медицинского учреждения на основании медицинских документов, свидетельских показаний или на основании иных доказательств.</a:t>
            </a:r>
          </a:p>
          <a:p>
            <a:pPr>
              <a:lnSpc>
                <a:spcPct val="80000"/>
              </a:lnSpc>
            </a:pPr>
            <a:r>
              <a:rPr lang="ru-RU" sz="1800" b="1">
                <a:solidFill>
                  <a:srgbClr val="000066"/>
                </a:solidFill>
                <a:effectLst/>
              </a:rPr>
              <a:t> Если ребенок родился от лиц, состоящих в браке между собой, а также в течение трехсот дней с момента расторжения брака, признания его недействительным или с момента смерти супруга матери ребенка, отцом ребенка признается супруг (бывший супруг) матери, если не доказано иное. Отцовство супруга матери ребенка удостоверяется записью об их браке. </a:t>
            </a:r>
          </a:p>
          <a:p>
            <a:pPr>
              <a:lnSpc>
                <a:spcPct val="80000"/>
              </a:lnSpc>
            </a:pPr>
            <a:r>
              <a:rPr lang="ru-RU" sz="1800" b="1">
                <a:solidFill>
                  <a:srgbClr val="000066"/>
                </a:solidFill>
                <a:effectLst/>
              </a:rPr>
              <a:t>Отцовство лица, не состоящего в браке с матерью ребенка, устанавливается путем подачи в орган записи актов гражданского состояния совместного заявления отцом и матерью ребенка</a:t>
            </a:r>
            <a:r>
              <a:rPr lang="ru-RU" sz="1800" b="1">
                <a:effectLst/>
              </a:rPr>
              <a:t> </a:t>
            </a:r>
          </a:p>
          <a:p>
            <a:pPr>
              <a:lnSpc>
                <a:spcPct val="80000"/>
              </a:lnSpc>
            </a:pPr>
            <a:endParaRPr lang="ru-RU" sz="1800" b="1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96975"/>
          </a:xfrm>
        </p:spPr>
        <p:txBody>
          <a:bodyPr>
            <a:normAutofit fontScale="90000"/>
          </a:bodyPr>
          <a:lstStyle/>
          <a:p>
            <a:br>
              <a:rPr lang="ru-RU" sz="4000">
                <a:solidFill>
                  <a:srgbClr val="000066"/>
                </a:solidFill>
                <a:effectLst/>
              </a:rPr>
            </a:br>
            <a:r>
              <a:rPr lang="ru-RU" sz="2400">
                <a:solidFill>
                  <a:srgbClr val="000066"/>
                </a:solidFill>
                <a:effectLst/>
              </a:rPr>
              <a:t>Ребенком признается лицо, не достигшее возраста восемнадцати лет (совершеннолетия).</a:t>
            </a:r>
            <a:r>
              <a:rPr lang="ru-RU" sz="2400">
                <a:effectLst/>
              </a:rPr>
              <a:t> </a:t>
            </a:r>
            <a:br>
              <a:rPr lang="ru-RU" sz="2400">
                <a:effectLst/>
              </a:rPr>
            </a:br>
            <a:endParaRPr lang="ru-RU" sz="2400">
              <a:effectLst/>
            </a:endParaRPr>
          </a:p>
        </p:txBody>
      </p:sp>
      <p:sp>
        <p:nvSpPr>
          <p:cNvPr id="37891" name="Rectangle 3"/>
          <p:cNvSpPr>
            <a:spLocks noGrp="1" noChangeArrowheads="1"/>
          </p:cNvSpPr>
          <p:nvPr>
            <p:ph idx="1"/>
          </p:nvPr>
        </p:nvSpPr>
        <p:spPr>
          <a:xfrm>
            <a:off x="0" y="1268413"/>
            <a:ext cx="9144000" cy="5589587"/>
          </a:xfrm>
        </p:spPr>
        <p:txBody>
          <a:bodyPr>
            <a:normAutofit lnSpcReduction="10000"/>
          </a:bodyPr>
          <a:lstStyle/>
          <a:p>
            <a:pPr>
              <a:lnSpc>
                <a:spcPct val="80000"/>
              </a:lnSpc>
            </a:pPr>
            <a:r>
              <a:rPr lang="ru-RU" sz="2400">
                <a:solidFill>
                  <a:srgbClr val="000066"/>
                </a:solidFill>
              </a:rPr>
              <a:t>Права ребенка:</a:t>
            </a:r>
          </a:p>
          <a:p>
            <a:pPr>
              <a:lnSpc>
                <a:spcPct val="80000"/>
              </a:lnSpc>
            </a:pPr>
            <a:r>
              <a:rPr lang="ru-RU" sz="2400">
                <a:solidFill>
                  <a:srgbClr val="000066"/>
                </a:solidFill>
                <a:effectLst/>
              </a:rPr>
              <a:t>-право жить и воспитываться в семье, насколько это возможно; </a:t>
            </a:r>
          </a:p>
          <a:p>
            <a:pPr>
              <a:lnSpc>
                <a:spcPct val="80000"/>
              </a:lnSpc>
            </a:pPr>
            <a:r>
              <a:rPr lang="ru-RU" sz="2400">
                <a:solidFill>
                  <a:srgbClr val="000066"/>
                </a:solidFill>
                <a:effectLst/>
              </a:rPr>
              <a:t>-право знать своих родителей; </a:t>
            </a:r>
          </a:p>
          <a:p>
            <a:pPr>
              <a:lnSpc>
                <a:spcPct val="80000"/>
              </a:lnSpc>
            </a:pPr>
            <a:r>
              <a:rPr lang="ru-RU" sz="2400">
                <a:solidFill>
                  <a:srgbClr val="000066"/>
                </a:solidFill>
                <a:effectLst/>
              </a:rPr>
              <a:t>-право на их заботу, право на совместное с ними проживание, за исключением случаев, когда это противоречит его интересам;</a:t>
            </a:r>
          </a:p>
          <a:p>
            <a:pPr>
              <a:lnSpc>
                <a:spcPct val="80000"/>
              </a:lnSpc>
            </a:pPr>
            <a:r>
              <a:rPr lang="ru-RU" sz="2400">
                <a:solidFill>
                  <a:srgbClr val="000066"/>
                </a:solidFill>
                <a:effectLst/>
              </a:rPr>
              <a:t>-на воспитание своими родителями, обеспечение его интересов, всестороннее развитие, уважение его человеческого достоинства; </a:t>
            </a:r>
          </a:p>
          <a:p>
            <a:pPr>
              <a:lnSpc>
                <a:spcPct val="80000"/>
              </a:lnSpc>
            </a:pPr>
            <a:r>
              <a:rPr lang="ru-RU" sz="2400">
                <a:solidFill>
                  <a:srgbClr val="000066"/>
                </a:solidFill>
                <a:effectLst/>
              </a:rPr>
              <a:t>-право на общение с обоими родителями, дедушкой, бабушкой, братьями, сестрами и другими родственниками;</a:t>
            </a:r>
          </a:p>
          <a:p>
            <a:pPr>
              <a:lnSpc>
                <a:spcPct val="80000"/>
              </a:lnSpc>
            </a:pPr>
            <a:r>
              <a:rPr lang="ru-RU" sz="2400">
                <a:solidFill>
                  <a:srgbClr val="000066"/>
                </a:solidFill>
                <a:effectLst/>
              </a:rPr>
              <a:t> право на защиту своих прав и законных интересов. Защита прав и законных интересов ребенка осуществляется родителями (лицами, их заменяющими), а в случаях, предусмотренных Семейным Кодексом РФ, органом опеки и попечительства, прокурором и судом. </a:t>
            </a:r>
          </a:p>
          <a:p>
            <a:pPr algn="just">
              <a:lnSpc>
                <a:spcPct val="80000"/>
              </a:lnSpc>
            </a:pPr>
            <a:endParaRPr lang="ru-RU" sz="2400">
              <a:solidFill>
                <a:srgbClr val="000066"/>
              </a:solidFill>
              <a:effectLst/>
            </a:endParaRPr>
          </a:p>
          <a:p>
            <a:pPr>
              <a:lnSpc>
                <a:spcPct val="80000"/>
              </a:lnSpc>
            </a:pPr>
            <a:endParaRPr lang="ru-RU" sz="240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ru-RU" sz="4000">
                <a:effectLst/>
              </a:rPr>
            </a:br>
            <a:r>
              <a:rPr lang="ru-RU" sz="2800">
                <a:solidFill>
                  <a:srgbClr val="000066"/>
                </a:solidFill>
                <a:effectLst/>
              </a:rPr>
              <a:t>ИНФОРМАЦИОННОЕ ПРАВО</a:t>
            </a:r>
            <a:r>
              <a:rPr lang="ru-RU" sz="4000">
                <a:effectLst/>
              </a:rPr>
              <a:t> </a:t>
            </a:r>
            <a:br>
              <a:rPr lang="ru-RU" sz="4000">
                <a:effectLst/>
              </a:rPr>
            </a:br>
            <a:endParaRPr lang="ru-RU" sz="4000">
              <a:effectLst/>
            </a:endParaRPr>
          </a:p>
        </p:txBody>
      </p:sp>
      <p:sp>
        <p:nvSpPr>
          <p:cNvPr id="399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endParaRPr lang="ru-RU" sz="2800">
              <a:effectLst/>
            </a:endParaRPr>
          </a:p>
          <a:p>
            <a:r>
              <a:rPr lang="ru-RU" sz="2800">
                <a:solidFill>
                  <a:srgbClr val="000066"/>
                </a:solidFill>
                <a:effectLst/>
              </a:rPr>
              <a:t>Информационное право представляет собой комплексную отрасль права, предметом которой являются общественные отношения, связанные с информационным обменом. Оно включает в себя некоторые подотрасли Гражданского права, которые собирательно именуются «право интеллектуальной собственности». </a:t>
            </a:r>
          </a:p>
          <a:p>
            <a:endParaRPr lang="ru-RU" sz="2800">
              <a:solidFill>
                <a:srgbClr val="000066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>
                <a:solidFill>
                  <a:srgbClr val="000066"/>
                </a:solidFill>
              </a:rPr>
              <a:t>Источники информационного права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773238"/>
            <a:ext cx="8229600" cy="5084762"/>
          </a:xfrm>
        </p:spPr>
        <p:txBody>
          <a:bodyPr/>
          <a:lstStyle/>
          <a:p>
            <a:pPr>
              <a:lnSpc>
                <a:spcPct val="80000"/>
              </a:lnSpc>
            </a:pPr>
            <a:endParaRPr lang="ru-RU" sz="2800">
              <a:effectLst/>
            </a:endParaRPr>
          </a:p>
          <a:p>
            <a:pPr>
              <a:lnSpc>
                <a:spcPct val="80000"/>
              </a:lnSpc>
            </a:pPr>
            <a:r>
              <a:rPr lang="ru-RU" sz="2800">
                <a:solidFill>
                  <a:srgbClr val="000066"/>
                </a:solidFill>
                <a:effectLst/>
              </a:rPr>
              <a:t>Основное значение для информационного права имеют такие источники как: Патентный закон РФ 1993 г., Закон РФ «Об авторском праве и смежных правах» 1993 г., Закон РФ «О правой охране программ для ЭВМ и баз данных» 1992 г., Закон РФ «О правовой охране топологии интегральных микросхем» 1992 г., ФЗ РФ «О средствах массовой информации» от 1991 года в ред. 2000 г., Федеральный закон "Об информации, информационных технологиях и о защите информации" 27 июля 2006 года № 149-фз. </a:t>
            </a:r>
          </a:p>
          <a:p>
            <a:pPr>
              <a:lnSpc>
                <a:spcPct val="80000"/>
              </a:lnSpc>
            </a:pPr>
            <a:endParaRPr lang="ru-RU" sz="2800">
              <a:solidFill>
                <a:srgbClr val="000066"/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229600" cy="960438"/>
          </a:xfrm>
        </p:spPr>
        <p:txBody>
          <a:bodyPr/>
          <a:lstStyle/>
          <a:p>
            <a:r>
              <a:rPr lang="ru-RU">
                <a:solidFill>
                  <a:srgbClr val="000066"/>
                </a:solidFill>
              </a:rPr>
              <a:t>Понятия и терминология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268413"/>
            <a:ext cx="8229600" cy="5589587"/>
          </a:xfrm>
        </p:spPr>
        <p:txBody>
          <a:bodyPr/>
          <a:lstStyle/>
          <a:p>
            <a:pPr>
              <a:lnSpc>
                <a:spcPct val="80000"/>
              </a:lnSpc>
            </a:pPr>
            <a:endParaRPr lang="ru-RU" sz="1800">
              <a:effectLst/>
            </a:endParaRPr>
          </a:p>
          <a:p>
            <a:pPr>
              <a:lnSpc>
                <a:spcPct val="80000"/>
              </a:lnSpc>
            </a:pPr>
            <a:r>
              <a:rPr lang="ru-RU" sz="1800" b="1">
                <a:solidFill>
                  <a:srgbClr val="000066"/>
                </a:solidFill>
                <a:effectLst/>
              </a:rPr>
              <a:t>Законодательство в сфере информации использует следующую терминологию: </a:t>
            </a:r>
          </a:p>
          <a:p>
            <a:pPr>
              <a:lnSpc>
                <a:spcPct val="80000"/>
              </a:lnSpc>
            </a:pPr>
            <a:endParaRPr lang="ru-RU" sz="1800" b="1">
              <a:solidFill>
                <a:srgbClr val="000066"/>
              </a:solidFill>
              <a:effectLst/>
            </a:endParaRPr>
          </a:p>
          <a:p>
            <a:pPr>
              <a:lnSpc>
                <a:spcPct val="80000"/>
              </a:lnSpc>
            </a:pPr>
            <a:r>
              <a:rPr lang="ru-RU" sz="1800" b="1">
                <a:solidFill>
                  <a:srgbClr val="000066"/>
                </a:solidFill>
                <a:effectLst/>
              </a:rPr>
              <a:t>− информация - сведения о лицах, предметах, фактах, событиях, явлениях и процессах независимо от формы их представления; </a:t>
            </a:r>
          </a:p>
          <a:p>
            <a:pPr>
              <a:lnSpc>
                <a:spcPct val="80000"/>
              </a:lnSpc>
            </a:pPr>
            <a:endParaRPr lang="ru-RU" sz="1800" b="1">
              <a:solidFill>
                <a:srgbClr val="000066"/>
              </a:solidFill>
              <a:effectLst/>
            </a:endParaRPr>
          </a:p>
          <a:p>
            <a:pPr>
              <a:lnSpc>
                <a:spcPct val="80000"/>
              </a:lnSpc>
            </a:pPr>
            <a:r>
              <a:rPr lang="ru-RU" sz="1800" b="1">
                <a:solidFill>
                  <a:srgbClr val="000066"/>
                </a:solidFill>
                <a:effectLst/>
              </a:rPr>
              <a:t>− информатизация - организационный социально-экономический и научно-технический процесс создания оптимальных условий для удовлетворения информационных потребностей и реализации прав граждан, органов государственной власти, органов местного самоуправления, организаций, общественных объединений на основе формирования и использования информационных ресурсов; </a:t>
            </a:r>
          </a:p>
          <a:p>
            <a:pPr>
              <a:lnSpc>
                <a:spcPct val="80000"/>
              </a:lnSpc>
            </a:pPr>
            <a:endParaRPr lang="ru-RU" sz="1800" b="1">
              <a:solidFill>
                <a:srgbClr val="000066"/>
              </a:solidFill>
              <a:effectLst/>
            </a:endParaRPr>
          </a:p>
          <a:p>
            <a:pPr>
              <a:lnSpc>
                <a:spcPct val="80000"/>
              </a:lnSpc>
            </a:pPr>
            <a:r>
              <a:rPr lang="ru-RU" sz="1800" b="1">
                <a:solidFill>
                  <a:srgbClr val="000066"/>
                </a:solidFill>
                <a:effectLst/>
              </a:rPr>
              <a:t>− документированная информация (документ) - зафиксированная на материальном носителе информация с реквизитами, позволяющими ее идентифицировать; </a:t>
            </a:r>
          </a:p>
          <a:p>
            <a:pPr>
              <a:lnSpc>
                <a:spcPct val="80000"/>
              </a:lnSpc>
            </a:pPr>
            <a:endParaRPr lang="ru-RU" sz="1800" b="1">
              <a:solidFill>
                <a:srgbClr val="000066"/>
              </a:solidFill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>
              <a:lnSpc>
                <a:spcPct val="80000"/>
              </a:lnSpc>
            </a:pPr>
            <a:endParaRPr lang="ru-RU" sz="2000">
              <a:effectLst/>
            </a:endParaRPr>
          </a:p>
          <a:p>
            <a:pPr>
              <a:lnSpc>
                <a:spcPct val="80000"/>
              </a:lnSpc>
            </a:pPr>
            <a:r>
              <a:rPr lang="ru-RU" sz="2000" b="1">
                <a:solidFill>
                  <a:srgbClr val="000066"/>
                </a:solidFill>
                <a:effectLst/>
              </a:rPr>
              <a:t>- информационные процессы - процессы сбора, обработки, накопления, хранения, поиска и распространения информации; </a:t>
            </a:r>
          </a:p>
          <a:p>
            <a:pPr>
              <a:lnSpc>
                <a:spcPct val="80000"/>
              </a:lnSpc>
            </a:pPr>
            <a:endParaRPr lang="ru-RU" sz="2000" b="1">
              <a:solidFill>
                <a:srgbClr val="000066"/>
              </a:solidFill>
              <a:effectLst/>
            </a:endParaRPr>
          </a:p>
          <a:p>
            <a:pPr>
              <a:lnSpc>
                <a:spcPct val="80000"/>
              </a:lnSpc>
            </a:pPr>
            <a:r>
              <a:rPr lang="ru-RU" sz="2000" b="1">
                <a:solidFill>
                  <a:srgbClr val="000066"/>
                </a:solidFill>
                <a:effectLst/>
              </a:rPr>
              <a:t>− информационная система - организационно упорядоченная совокупность документов (массивов документов) и информационных технологий, в том числе с использованием средств вычислительной техники и связи, реализующих информационные процессы; </a:t>
            </a:r>
          </a:p>
          <a:p>
            <a:pPr>
              <a:lnSpc>
                <a:spcPct val="80000"/>
              </a:lnSpc>
            </a:pPr>
            <a:endParaRPr lang="ru-RU" sz="2000" b="1">
              <a:solidFill>
                <a:srgbClr val="000066"/>
              </a:solidFill>
              <a:effectLst/>
            </a:endParaRPr>
          </a:p>
          <a:p>
            <a:pPr>
              <a:lnSpc>
                <a:spcPct val="80000"/>
              </a:lnSpc>
            </a:pPr>
            <a:r>
              <a:rPr lang="ru-RU" sz="2000" b="1">
                <a:solidFill>
                  <a:srgbClr val="000066"/>
                </a:solidFill>
                <a:effectLst/>
              </a:rPr>
              <a:t>− информационные ресурсы - отдельные документы и отдельные массивы документов, документы и массивы документов в информационных системах (библиотеках, архивах, фондах, банках данных, других информационных системах); </a:t>
            </a:r>
          </a:p>
          <a:p>
            <a:pPr>
              <a:lnSpc>
                <a:spcPct val="80000"/>
              </a:lnSpc>
            </a:pPr>
            <a:endParaRPr lang="ru-RU" sz="2000" b="1">
              <a:solidFill>
                <a:srgbClr val="000066"/>
              </a:solidFill>
              <a:effectLst/>
            </a:endParaRPr>
          </a:p>
          <a:p>
            <a:pPr>
              <a:lnSpc>
                <a:spcPct val="80000"/>
              </a:lnSpc>
            </a:pPr>
            <a:r>
              <a:rPr lang="ru-RU" sz="2000" b="1">
                <a:solidFill>
                  <a:srgbClr val="000066"/>
                </a:solidFill>
                <a:effectLst/>
              </a:rPr>
              <a:t>− информация о гражданах (персональные данные) - сведения о фактах, событиях и обстоятельствах жизни гражданина, позволяющие идентифицировать его личность; </a:t>
            </a:r>
          </a:p>
          <a:p>
            <a:pPr>
              <a:lnSpc>
                <a:spcPct val="80000"/>
              </a:lnSpc>
            </a:pPr>
            <a:endParaRPr lang="ru-RU" sz="2000" b="1">
              <a:solidFill>
                <a:srgbClr val="000066"/>
              </a:solidFill>
              <a:effectLst/>
            </a:endParaRPr>
          </a:p>
          <a:p>
            <a:pPr>
              <a:lnSpc>
                <a:spcPct val="80000"/>
              </a:lnSpc>
            </a:pPr>
            <a:r>
              <a:rPr lang="ru-RU" sz="2000" b="1">
                <a:solidFill>
                  <a:srgbClr val="000066"/>
                </a:solidFill>
                <a:effectLst/>
              </a:rPr>
              <a:t>− конфиденциальная информация - документированная информация, доступ к которой ограничивается в соответствии с законодательством Российской Федерации; </a:t>
            </a:r>
          </a:p>
          <a:p>
            <a:pPr>
              <a:lnSpc>
                <a:spcPct val="80000"/>
              </a:lnSpc>
            </a:pPr>
            <a:endParaRPr lang="ru-RU" sz="2000" b="1">
              <a:solidFill>
                <a:srgbClr val="000066"/>
              </a:solidFill>
              <a:effectLst/>
            </a:endParaRPr>
          </a:p>
          <a:p>
            <a:pPr>
              <a:lnSpc>
                <a:spcPct val="80000"/>
              </a:lnSpc>
            </a:pPr>
            <a:endParaRPr lang="ru-RU" sz="2000" b="1">
              <a:solidFill>
                <a:srgbClr val="000066"/>
              </a:solidFill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>
              <a:lnSpc>
                <a:spcPct val="105000"/>
              </a:lnSpc>
            </a:pPr>
            <a:r>
              <a:rPr lang="ru-RU" sz="1600" b="1">
                <a:solidFill>
                  <a:srgbClr val="000066"/>
                </a:solidFill>
                <a:effectLst/>
              </a:rPr>
              <a:t>− средства обеспечения автоматизированных информационных систем и их технологий - программные, технические, лингвистические, правовые, организационные средства (программы для электронных вычислительных машин; средства вычислительной техники и связи; словари, тезаурусы и классификаторы; инструкции и методики; положения, уставы, должностные инструкции; схемы и их описания, другая эксплуатационная и сопроводительная документация), используемые или создаваемые при проектировании информационных систем и обеспечивающие их эксплуатацию; </a:t>
            </a:r>
          </a:p>
          <a:p>
            <a:pPr>
              <a:lnSpc>
                <a:spcPct val="105000"/>
              </a:lnSpc>
            </a:pPr>
            <a:endParaRPr lang="ru-RU" sz="1600" b="1">
              <a:solidFill>
                <a:srgbClr val="000066"/>
              </a:solidFill>
              <a:effectLst/>
            </a:endParaRPr>
          </a:p>
          <a:p>
            <a:pPr>
              <a:lnSpc>
                <a:spcPct val="105000"/>
              </a:lnSpc>
            </a:pPr>
            <a:r>
              <a:rPr lang="ru-RU" sz="1600" b="1">
                <a:solidFill>
                  <a:srgbClr val="000066"/>
                </a:solidFill>
                <a:effectLst/>
              </a:rPr>
              <a:t>− собственник информационных ресурсов, информационных систем, технологий и средств их обеспечения - субъект, в полном объеме реализующий полномочия владения, пользования, распоряжения указанными объектами; </a:t>
            </a:r>
          </a:p>
          <a:p>
            <a:pPr>
              <a:lnSpc>
                <a:spcPct val="105000"/>
              </a:lnSpc>
            </a:pPr>
            <a:endParaRPr lang="ru-RU" sz="1600" b="1">
              <a:solidFill>
                <a:srgbClr val="000066"/>
              </a:solidFill>
              <a:effectLst/>
            </a:endParaRPr>
          </a:p>
          <a:p>
            <a:pPr>
              <a:lnSpc>
                <a:spcPct val="105000"/>
              </a:lnSpc>
            </a:pPr>
            <a:r>
              <a:rPr lang="ru-RU" sz="1600" b="1">
                <a:solidFill>
                  <a:srgbClr val="000066"/>
                </a:solidFill>
                <a:effectLst/>
              </a:rPr>
              <a:t>− владелец информационных ресурсов, информационных систем, технологий и средств их обеспечения - субъект, осуществляющий владение и пользование указанными объектами и реализующий полномочия распоряжения в пределах, установленных законом; </a:t>
            </a:r>
          </a:p>
          <a:p>
            <a:pPr>
              <a:lnSpc>
                <a:spcPct val="105000"/>
              </a:lnSpc>
            </a:pPr>
            <a:endParaRPr lang="ru-RU" sz="1600" b="1">
              <a:solidFill>
                <a:srgbClr val="000066"/>
              </a:solidFill>
              <a:effectLst/>
            </a:endParaRPr>
          </a:p>
          <a:p>
            <a:pPr>
              <a:lnSpc>
                <a:spcPct val="105000"/>
              </a:lnSpc>
            </a:pPr>
            <a:r>
              <a:rPr lang="ru-RU" sz="1600" b="1">
                <a:solidFill>
                  <a:srgbClr val="000066"/>
                </a:solidFill>
                <a:effectLst/>
              </a:rPr>
              <a:t>− пользователь (потребитель) информации - субъект, обращающийся к информационной системе или посреднику за получением необходимой ему информации и пользующийся ею. </a:t>
            </a:r>
          </a:p>
          <a:p>
            <a:pPr>
              <a:lnSpc>
                <a:spcPct val="105000"/>
              </a:lnSpc>
            </a:pPr>
            <a:endParaRPr lang="ru-RU" sz="1600" b="1">
              <a:solidFill>
                <a:srgbClr val="000066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>
              <a:lnSpc>
                <a:spcPct val="90000"/>
              </a:lnSpc>
            </a:pPr>
            <a:endParaRPr lang="ru-RU">
              <a:effectLst/>
            </a:endParaRPr>
          </a:p>
          <a:p>
            <a:pPr>
              <a:lnSpc>
                <a:spcPct val="90000"/>
              </a:lnSpc>
            </a:pPr>
            <a:r>
              <a:rPr lang="ru-RU">
                <a:solidFill>
                  <a:srgbClr val="000066"/>
                </a:solidFill>
                <a:effectLst/>
              </a:rPr>
              <a:t>Семейное законодательство устанавливает условия и порядок вступления в брак, прекращения брака и признания его недействительным, регулирует личные неимущественные и имущественные отношения между членами семьи: супругами, родителями и детьми (усыновителями и усыновленными), а в случаях и в пределах, предусмотренных семейным законодательством, между другими родственниками и иными лицами, а также определяет формы и порядок устройства в семью детей, оставшихся без попечения родителей </a:t>
            </a:r>
          </a:p>
          <a:p>
            <a:pPr>
              <a:lnSpc>
                <a:spcPct val="90000"/>
              </a:lnSpc>
            </a:pPr>
            <a:endParaRPr lang="ru-RU">
              <a:solidFill>
                <a:srgbClr val="000066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0"/>
            <a:ext cx="9144000" cy="6858000"/>
          </a:xfrm>
        </p:spPr>
        <p:txBody>
          <a:bodyPr>
            <a:normAutofit lnSpcReduction="10000"/>
          </a:bodyPr>
          <a:lstStyle/>
          <a:p>
            <a:pPr>
              <a:lnSpc>
                <a:spcPct val="80000"/>
              </a:lnSpc>
            </a:pPr>
            <a:endParaRPr lang="ru-RU" sz="2400">
              <a:effectLst/>
            </a:endParaRPr>
          </a:p>
          <a:p>
            <a:pPr>
              <a:lnSpc>
                <a:spcPct val="80000"/>
              </a:lnSpc>
            </a:pPr>
            <a:r>
              <a:rPr lang="ru-RU" sz="2400">
                <a:solidFill>
                  <a:srgbClr val="000066"/>
                </a:solidFill>
                <a:effectLst/>
              </a:rPr>
              <a:t>Основным источником семейного права является Семейный кодекс Российской Федерации от 29 декабря 1995 г. № 223-ФЗ (СК РФ) (с изм. и доп. от 15 ноября 1997 г., 27 июня 1998 г., 2 января 2000 г., 22 августа, 28 декабря 2004 г., 3 июня 2006 г.).</a:t>
            </a:r>
          </a:p>
          <a:p>
            <a:pPr>
              <a:lnSpc>
                <a:spcPct val="80000"/>
              </a:lnSpc>
            </a:pPr>
            <a:r>
              <a:rPr lang="ru-RU" sz="2400">
                <a:solidFill>
                  <a:srgbClr val="000066"/>
                </a:solidFill>
                <a:effectLst/>
              </a:rPr>
              <a:t> </a:t>
            </a:r>
          </a:p>
          <a:p>
            <a:pPr>
              <a:lnSpc>
                <a:spcPct val="80000"/>
              </a:lnSpc>
            </a:pPr>
            <a:r>
              <a:rPr lang="ru-RU" sz="2400">
                <a:solidFill>
                  <a:srgbClr val="000066"/>
                </a:solidFill>
                <a:effectLst/>
              </a:rPr>
              <a:t>Регулирование семейных отношений осуществляется в соответствии с принципами </a:t>
            </a:r>
          </a:p>
          <a:p>
            <a:pPr>
              <a:lnSpc>
                <a:spcPct val="80000"/>
              </a:lnSpc>
            </a:pPr>
            <a:r>
              <a:rPr lang="ru-RU" sz="2400">
                <a:solidFill>
                  <a:srgbClr val="000066"/>
                </a:solidFill>
                <a:effectLst/>
              </a:rPr>
              <a:t>-добровольности брачного союза мужчины и женщины,</a:t>
            </a:r>
          </a:p>
          <a:p>
            <a:pPr>
              <a:lnSpc>
                <a:spcPct val="80000"/>
              </a:lnSpc>
            </a:pPr>
            <a:r>
              <a:rPr lang="ru-RU" sz="2400">
                <a:solidFill>
                  <a:srgbClr val="000066"/>
                </a:solidFill>
                <a:effectLst/>
              </a:rPr>
              <a:t>- равенства прав супругов в семье,</a:t>
            </a:r>
          </a:p>
          <a:p>
            <a:pPr>
              <a:lnSpc>
                <a:spcPct val="80000"/>
              </a:lnSpc>
            </a:pPr>
            <a:r>
              <a:rPr lang="ru-RU" sz="2400">
                <a:solidFill>
                  <a:srgbClr val="000066"/>
                </a:solidFill>
                <a:effectLst/>
              </a:rPr>
              <a:t>- разрешения внутрисемейных вопросов по взаимному согласию, </a:t>
            </a:r>
          </a:p>
          <a:p>
            <a:pPr>
              <a:lnSpc>
                <a:spcPct val="80000"/>
              </a:lnSpc>
            </a:pPr>
            <a:r>
              <a:rPr lang="ru-RU" sz="2400">
                <a:solidFill>
                  <a:srgbClr val="000066"/>
                </a:solidFill>
                <a:effectLst/>
              </a:rPr>
              <a:t>-приоритета семейного воспитания детей, заботы об их благосостоянии и развитии,</a:t>
            </a:r>
          </a:p>
          <a:p>
            <a:pPr>
              <a:lnSpc>
                <a:spcPct val="80000"/>
              </a:lnSpc>
            </a:pPr>
            <a:r>
              <a:rPr lang="ru-RU" sz="2400">
                <a:solidFill>
                  <a:srgbClr val="000066"/>
                </a:solidFill>
                <a:effectLst/>
              </a:rPr>
              <a:t>- обеспечения приоритетной защиты прав и интересов несовершеннолетних и нетрудоспособных членов семьи. Запрещаются любые формы ограничения прав граждан при вступлении в брак и в семейных отношениях по признакам социальной, расовой, национальной, языковой или религиозной принадлежности. </a:t>
            </a:r>
          </a:p>
          <a:p>
            <a:pPr algn="just">
              <a:lnSpc>
                <a:spcPct val="80000"/>
              </a:lnSpc>
            </a:pPr>
            <a:endParaRPr lang="ru-RU" sz="2400">
              <a:solidFill>
                <a:srgbClr val="000066"/>
              </a:solidFill>
              <a:effectLst/>
            </a:endParaRPr>
          </a:p>
          <a:p>
            <a:pPr>
              <a:lnSpc>
                <a:spcPct val="80000"/>
              </a:lnSpc>
            </a:pPr>
            <a:endParaRPr lang="ru-RU" sz="24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229600" cy="671513"/>
          </a:xfrm>
        </p:spPr>
        <p:txBody>
          <a:bodyPr>
            <a:normAutofit/>
          </a:bodyPr>
          <a:lstStyle/>
          <a:p>
            <a:r>
              <a:rPr lang="ru-RU" sz="4000">
                <a:solidFill>
                  <a:srgbClr val="000066"/>
                </a:solidFill>
              </a:rPr>
              <a:t>Институт брака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>
          <a:xfrm>
            <a:off x="0" y="1052513"/>
            <a:ext cx="9144000" cy="5805487"/>
          </a:xfrm>
        </p:spPr>
        <p:txBody>
          <a:bodyPr/>
          <a:lstStyle/>
          <a:p>
            <a:pPr>
              <a:lnSpc>
                <a:spcPct val="90000"/>
              </a:lnSpc>
            </a:pPr>
            <a:endParaRPr lang="ru-RU" sz="2400">
              <a:effectLst/>
            </a:endParaRPr>
          </a:p>
          <a:p>
            <a:pPr>
              <a:lnSpc>
                <a:spcPct val="90000"/>
              </a:lnSpc>
            </a:pPr>
            <a:r>
              <a:rPr lang="ru-RU" sz="2400">
                <a:solidFill>
                  <a:srgbClr val="000066"/>
                </a:solidFill>
                <a:effectLst/>
              </a:rPr>
              <a:t>В России признается брак, заключенный только в органах записи актов гражданского состояния. </a:t>
            </a:r>
          </a:p>
          <a:p>
            <a:pPr>
              <a:lnSpc>
                <a:spcPct val="90000"/>
              </a:lnSpc>
            </a:pPr>
            <a:endParaRPr lang="ru-RU" sz="2400">
              <a:solidFill>
                <a:srgbClr val="000066"/>
              </a:solidFill>
              <a:effectLst/>
            </a:endParaRPr>
          </a:p>
          <a:p>
            <a:pPr>
              <a:lnSpc>
                <a:spcPct val="90000"/>
              </a:lnSpc>
            </a:pPr>
            <a:r>
              <a:rPr lang="ru-RU" sz="2400">
                <a:solidFill>
                  <a:srgbClr val="000066"/>
                </a:solidFill>
                <a:effectLst/>
              </a:rPr>
              <a:t>Права и обязанности супругов возникают со дня государственной регистрации заключения брака в органах записи актов гражданского состояния. Заключение брака производится в личном присутствии лиц, вступающих в брак, по истечении месяца со дня подачи ими заявления в органы записи актов гражданского состояния. При наличии уважительных причин орган записи актов гражданского состояния по месту государственной регистрации заключения брака может разрешить заключение брака до истечения месяца, а также может увеличить этот срок, но не более чем на месяц. </a:t>
            </a:r>
          </a:p>
          <a:p>
            <a:pPr>
              <a:lnSpc>
                <a:spcPct val="90000"/>
              </a:lnSpc>
            </a:pPr>
            <a:endParaRPr lang="ru-RU" sz="2400">
              <a:solidFill>
                <a:srgbClr val="000066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>
                <a:solidFill>
                  <a:srgbClr val="000066"/>
                </a:solidFill>
              </a:rPr>
              <a:t>Институт брака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412875"/>
            <a:ext cx="8229600" cy="4683125"/>
          </a:xfrm>
        </p:spPr>
        <p:txBody>
          <a:bodyPr>
            <a:normAutofit lnSpcReduction="10000"/>
          </a:bodyPr>
          <a:lstStyle/>
          <a:p>
            <a:pPr>
              <a:lnSpc>
                <a:spcPct val="80000"/>
              </a:lnSpc>
            </a:pPr>
            <a:endParaRPr lang="ru-RU" sz="2400">
              <a:effectLst/>
            </a:endParaRPr>
          </a:p>
          <a:p>
            <a:pPr>
              <a:lnSpc>
                <a:spcPct val="80000"/>
              </a:lnSpc>
            </a:pPr>
            <a:r>
              <a:rPr lang="ru-RU" sz="2400">
                <a:solidFill>
                  <a:srgbClr val="000066"/>
                </a:solidFill>
                <a:effectLst/>
              </a:rPr>
              <a:t>При наличии особых обстоятельств (беременности, рождения ребенка, непосредственной угрозы жизни одной из сторон и других особых обстоятельств) брак может быть заключен в день подачи заявления. </a:t>
            </a:r>
          </a:p>
          <a:p>
            <a:pPr>
              <a:lnSpc>
                <a:spcPct val="80000"/>
              </a:lnSpc>
            </a:pPr>
            <a:endParaRPr lang="ru-RU" sz="2400">
              <a:solidFill>
                <a:srgbClr val="000066"/>
              </a:solidFill>
              <a:effectLst/>
            </a:endParaRPr>
          </a:p>
          <a:p>
            <a:pPr>
              <a:lnSpc>
                <a:spcPct val="80000"/>
              </a:lnSpc>
            </a:pPr>
            <a:r>
              <a:rPr lang="ru-RU" sz="2400">
                <a:solidFill>
                  <a:srgbClr val="000066"/>
                </a:solidFill>
                <a:effectLst/>
              </a:rPr>
              <a:t>Отказ органа записи актов гражданского состояния в регистрации брака может быть обжалован в суд лицами, желающими вступить в брак (одним из них). </a:t>
            </a:r>
          </a:p>
          <a:p>
            <a:pPr>
              <a:lnSpc>
                <a:spcPct val="80000"/>
              </a:lnSpc>
            </a:pPr>
            <a:r>
              <a:rPr lang="ru-RU" sz="2400">
                <a:solidFill>
                  <a:srgbClr val="000066"/>
                </a:solidFill>
                <a:effectLst/>
              </a:rPr>
              <a:t>Для заключения брака необходимы взаимное добровольное согласие мужчины и женщины, вступающих в брак, и достижение ими брачного возраста. Брачный возраст устанавливается в восемнадцать лет. </a:t>
            </a:r>
          </a:p>
          <a:p>
            <a:pPr>
              <a:lnSpc>
                <a:spcPct val="80000"/>
              </a:lnSpc>
            </a:pPr>
            <a:endParaRPr lang="ru-RU" sz="2400">
              <a:solidFill>
                <a:srgbClr val="000066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>
                <a:solidFill>
                  <a:srgbClr val="000066"/>
                </a:solidFill>
              </a:rPr>
              <a:t>Институт брака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endParaRPr lang="ru-RU" sz="2400">
              <a:effectLst/>
            </a:endParaRPr>
          </a:p>
          <a:p>
            <a:pPr>
              <a:lnSpc>
                <a:spcPct val="90000"/>
              </a:lnSpc>
            </a:pPr>
            <a:r>
              <a:rPr lang="ru-RU" sz="2400">
                <a:solidFill>
                  <a:srgbClr val="000066"/>
                </a:solidFill>
                <a:effectLst/>
              </a:rPr>
              <a:t>Медицинское обследование лиц, вступающих в брак, а также консультирование по медико-генетическим вопросам и вопросам планирования семьи проводятся учреждениями государственной и муниципальной системы здравоохранения по месту их жительства бесплатно и только с согласия лиц, вступающих в брак. Результаты обследования лица, вступающего в брак, составляют медицинскую тайну и могут быть сообщены лицу, с которым оно намерено заключить брак, только с согласия лица, прошедшего обследование. </a:t>
            </a:r>
          </a:p>
          <a:p>
            <a:pPr>
              <a:lnSpc>
                <a:spcPct val="90000"/>
              </a:lnSpc>
            </a:pPr>
            <a:endParaRPr lang="ru-RU" sz="2400">
              <a:solidFill>
                <a:srgbClr val="000066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>
                <a:solidFill>
                  <a:srgbClr val="000066"/>
                </a:solidFill>
              </a:rPr>
              <a:t>Институт брака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412875"/>
            <a:ext cx="8229600" cy="5445125"/>
          </a:xfrm>
        </p:spPr>
        <p:txBody>
          <a:bodyPr/>
          <a:lstStyle/>
          <a:p>
            <a:pPr>
              <a:lnSpc>
                <a:spcPct val="80000"/>
              </a:lnSpc>
            </a:pPr>
            <a:endParaRPr lang="ru-RU" sz="2000">
              <a:effectLst/>
            </a:endParaRPr>
          </a:p>
          <a:p>
            <a:pPr>
              <a:lnSpc>
                <a:spcPct val="80000"/>
              </a:lnSpc>
            </a:pPr>
            <a:r>
              <a:rPr lang="ru-RU" sz="2400">
                <a:solidFill>
                  <a:srgbClr val="000066"/>
                </a:solidFill>
                <a:effectLst/>
              </a:rPr>
              <a:t>Брак прекращается вследствие смерти или вследствие объявления судом одного из супругов умершим. Брак может быть прекращен путем его расторжения по заявлению одного или обоих супругов, а также по заявлению опекуна супруга, признанного судом недееспособным. Муж не имеет права без согласия жены возбуждать дело о расторжении брака во время беременности жены и в течение года после рождения ребенка. </a:t>
            </a:r>
          </a:p>
          <a:p>
            <a:pPr>
              <a:lnSpc>
                <a:spcPct val="80000"/>
              </a:lnSpc>
            </a:pPr>
            <a:r>
              <a:rPr lang="ru-RU" sz="2400">
                <a:solidFill>
                  <a:srgbClr val="000066"/>
                </a:solidFill>
                <a:effectLst/>
              </a:rPr>
              <a:t>При взаимном согласии на расторжение брака супругов, не имеющих общих несовершеннолетних детей, расторжение брака производится в органах записи актов гражданского состояния. </a:t>
            </a:r>
          </a:p>
          <a:p>
            <a:pPr>
              <a:lnSpc>
                <a:spcPct val="80000"/>
              </a:lnSpc>
            </a:pPr>
            <a:endParaRPr lang="ru-RU" sz="2400">
              <a:solidFill>
                <a:srgbClr val="000066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>
                <a:solidFill>
                  <a:srgbClr val="000066"/>
                </a:solidFill>
              </a:rPr>
              <a:t>Институт брака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341438"/>
            <a:ext cx="8229600" cy="5516562"/>
          </a:xfrm>
        </p:spPr>
        <p:txBody>
          <a:bodyPr/>
          <a:lstStyle/>
          <a:p>
            <a:endParaRPr lang="ru-RU" sz="2800">
              <a:effectLst/>
            </a:endParaRPr>
          </a:p>
          <a:p>
            <a:r>
              <a:rPr lang="ru-RU" sz="2800">
                <a:solidFill>
                  <a:srgbClr val="000066"/>
                </a:solidFill>
                <a:effectLst/>
              </a:rPr>
              <a:t>Расторжение брака по заявлению одного из супругов независимо от наличия у супругов общих несовершеннолетних детей производится в органах записи актов гражданского состояния, если другой супруг: </a:t>
            </a:r>
          </a:p>
          <a:p>
            <a:endParaRPr lang="ru-RU" sz="2800">
              <a:solidFill>
                <a:srgbClr val="000066"/>
              </a:solidFill>
              <a:effectLst/>
            </a:endParaRPr>
          </a:p>
          <a:p>
            <a:pPr lvl="2"/>
            <a:r>
              <a:rPr lang="ru-RU" sz="2000">
                <a:solidFill>
                  <a:srgbClr val="000066"/>
                </a:solidFill>
                <a:effectLst/>
              </a:rPr>
              <a:t>− признан судом безвестно отсутствующим; </a:t>
            </a:r>
          </a:p>
          <a:p>
            <a:pPr lvl="2"/>
            <a:endParaRPr lang="ru-RU" sz="2000">
              <a:solidFill>
                <a:srgbClr val="000066"/>
              </a:solidFill>
              <a:effectLst/>
            </a:endParaRPr>
          </a:p>
          <a:p>
            <a:pPr lvl="2"/>
            <a:r>
              <a:rPr lang="ru-RU" sz="2000">
                <a:solidFill>
                  <a:srgbClr val="000066"/>
                </a:solidFill>
                <a:effectLst/>
              </a:rPr>
              <a:t>− признан судом недееспособным; </a:t>
            </a:r>
          </a:p>
          <a:p>
            <a:pPr lvl="2"/>
            <a:endParaRPr lang="ru-RU" sz="2000">
              <a:solidFill>
                <a:srgbClr val="000066"/>
              </a:solidFill>
              <a:effectLst/>
            </a:endParaRPr>
          </a:p>
          <a:p>
            <a:pPr lvl="2"/>
            <a:r>
              <a:rPr lang="ru-RU" sz="2000">
                <a:solidFill>
                  <a:srgbClr val="000066"/>
                </a:solidFill>
                <a:effectLst/>
              </a:rPr>
              <a:t>− осужден за совершение преступления к лишению свободы на срок свыше трех лет. </a:t>
            </a:r>
          </a:p>
          <a:p>
            <a:endParaRPr lang="ru-RU" sz="2800">
              <a:solidFill>
                <a:srgbClr val="000066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229600" cy="1031875"/>
          </a:xfrm>
        </p:spPr>
        <p:txBody>
          <a:bodyPr/>
          <a:lstStyle/>
          <a:p>
            <a:r>
              <a:rPr lang="ru-RU" sz="2400">
                <a:solidFill>
                  <a:srgbClr val="000066"/>
                </a:solidFill>
                <a:effectLst/>
              </a:rPr>
              <a:t>Существуют два правовых режима имущества супругов: законный и договорной.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>
          <a:xfrm>
            <a:off x="0" y="1268413"/>
            <a:ext cx="9144000" cy="5589587"/>
          </a:xfrm>
        </p:spPr>
        <p:txBody>
          <a:bodyPr/>
          <a:lstStyle/>
          <a:p>
            <a:pPr>
              <a:lnSpc>
                <a:spcPct val="80000"/>
              </a:lnSpc>
            </a:pPr>
            <a:endParaRPr lang="ru-RU" sz="2000">
              <a:effectLst/>
            </a:endParaRPr>
          </a:p>
          <a:p>
            <a:pPr>
              <a:lnSpc>
                <a:spcPct val="80000"/>
              </a:lnSpc>
            </a:pPr>
            <a:r>
              <a:rPr lang="ru-RU" sz="2000" b="1">
                <a:solidFill>
                  <a:srgbClr val="000066"/>
                </a:solidFill>
                <a:effectLst/>
              </a:rPr>
              <a:t>Законным режимом имущества супругов является режим их совместной собственности.</a:t>
            </a:r>
          </a:p>
          <a:p>
            <a:pPr>
              <a:lnSpc>
                <a:spcPct val="80000"/>
              </a:lnSpc>
            </a:pPr>
            <a:r>
              <a:rPr lang="ru-RU" sz="2000" b="1">
                <a:solidFill>
                  <a:srgbClr val="000066"/>
                </a:solidFill>
                <a:effectLst/>
              </a:rPr>
              <a:t> Законный режим имущества супругов действует, если брачным договором не установлено иное, соответственно условия брачного договора определяют договорной режим имущества супругов. </a:t>
            </a:r>
          </a:p>
          <a:p>
            <a:pPr>
              <a:lnSpc>
                <a:spcPct val="80000"/>
              </a:lnSpc>
            </a:pPr>
            <a:r>
              <a:rPr lang="ru-RU" sz="2000" b="1">
                <a:solidFill>
                  <a:srgbClr val="000066"/>
                </a:solidFill>
                <a:effectLst/>
              </a:rPr>
              <a:t>Имущество, нажитое супругами во время брака, является их совместной собственностью.</a:t>
            </a:r>
          </a:p>
          <a:p>
            <a:pPr>
              <a:lnSpc>
                <a:spcPct val="80000"/>
              </a:lnSpc>
            </a:pPr>
            <a:r>
              <a:rPr lang="ru-RU" sz="2000" b="1">
                <a:solidFill>
                  <a:srgbClr val="000066"/>
                </a:solidFill>
                <a:effectLst/>
              </a:rPr>
              <a:t> К имуществу, нажитому супругами во время брака  относятся доходы каждого из супругов от трудовой деятельности, предпринимательской деятельности и результатов интеллектуальной деятельности, полученные ими пенсии, пособия, а также иные денежные выплаты, не имеющие специального целевого назначения (суммы материальной помощи, суммы, выплаченные в возмещение ущерба в связи с утратой трудоспособности вследствие увечья либо иного повреждения здоровья и другие). </a:t>
            </a:r>
          </a:p>
          <a:p>
            <a:pPr>
              <a:lnSpc>
                <a:spcPct val="80000"/>
              </a:lnSpc>
            </a:pPr>
            <a:endParaRPr lang="ru-RU" sz="2000" b="1">
              <a:solidFill>
                <a:srgbClr val="000066"/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Дерево">
  <a:themeElements>
    <a:clrScheme name="Дерево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Дерево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Дерево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{E2DC7FDF-CDE9-7A4E-97F0-260CE0D67E1C}tf10001070</Template>
  <TotalTime>3</TotalTime>
  <Words>1832</Words>
  <Application>Microsoft Macintosh PowerPoint</Application>
  <PresentationFormat>Экран (4:3)</PresentationFormat>
  <Paragraphs>119</Paragraphs>
  <Slides>19</Slides>
  <Notes>19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7" baseType="lpstr">
      <vt:lpstr>Arial</vt:lpstr>
      <vt:lpstr>Calibri</vt:lpstr>
      <vt:lpstr>Cambria</vt:lpstr>
      <vt:lpstr>Rockwell</vt:lpstr>
      <vt:lpstr>Rockwell Condensed</vt:lpstr>
      <vt:lpstr>Rockwell Extra Bold</vt:lpstr>
      <vt:lpstr>Wingdings</vt:lpstr>
      <vt:lpstr>Дерево</vt:lpstr>
      <vt:lpstr>Семейное право, право интеллектуальной собственности, </vt:lpstr>
      <vt:lpstr>Презентация PowerPoint</vt:lpstr>
      <vt:lpstr>Презентация PowerPoint</vt:lpstr>
      <vt:lpstr>Институт брака</vt:lpstr>
      <vt:lpstr>Институт брака</vt:lpstr>
      <vt:lpstr>Институт брака</vt:lpstr>
      <vt:lpstr>Институт брака</vt:lpstr>
      <vt:lpstr>Институт брака</vt:lpstr>
      <vt:lpstr>Существуют два правовых режима имущества супругов: законный и договорной.</vt:lpstr>
      <vt:lpstr>Режим имущества</vt:lpstr>
      <vt:lpstr>Режим имущества</vt:lpstr>
      <vt:lpstr>Брачный договор</vt:lpstr>
      <vt:lpstr>Права и обязанности родителей и детей</vt:lpstr>
      <vt:lpstr> Ребенком признается лицо, не достигшее возраста восемнадцати лет (совершеннолетия).  </vt:lpstr>
      <vt:lpstr> ИНФОРМАЦИОННОЕ ПРАВО  </vt:lpstr>
      <vt:lpstr>Источники информационного права</vt:lpstr>
      <vt:lpstr>Понятия и терминология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Семейное право, право интеллектуальной собственности, </dc:title>
  <dc:creator>igrezina@gmail.com</dc:creator>
  <cp:lastModifiedBy>igrezina@gmail.com</cp:lastModifiedBy>
  <cp:revision>1</cp:revision>
  <dcterms:created xsi:type="dcterms:W3CDTF">2020-03-17T18:07:27Z</dcterms:created>
  <dcterms:modified xsi:type="dcterms:W3CDTF">2020-03-17T18:10:31Z</dcterms:modified>
</cp:coreProperties>
</file>